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20A1-3A8B-4F29-81DB-BE4EE4C79044}" v="3762" dt="2020-09-02T18:14:20.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9/9/2020</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48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9/9/2020</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137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9/9/2020</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560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9/9/2020</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3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9/9/2020</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55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9/9/2020</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053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9/9/2020</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3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9/9/2020</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17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9/9/2020</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93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9/9/2020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86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9/9/2020</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992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9/9/2020</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6275998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ecure1.nbed.nb.ca/sites/ASD-W/burton/Pages/default.aspx"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wendy.wells@nbed.nb.c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2C521DE2-E813-4E06-BE3A-B43F24C29909}"/>
              </a:ext>
            </a:extLst>
          </p:cNvPr>
          <p:cNvPicPr>
            <a:picLocks noChangeAspect="1"/>
          </p:cNvPicPr>
          <p:nvPr/>
        </p:nvPicPr>
        <p:blipFill rotWithShape="1">
          <a:blip r:embed="rId2"/>
          <a:srcRect t="15730"/>
          <a:stretch/>
        </p:blipFill>
        <p:spPr>
          <a:xfrm>
            <a:off x="0" y="-4262"/>
            <a:ext cx="12188930" cy="6857990"/>
          </a:xfrm>
          <a:prstGeom prst="rect">
            <a:avLst/>
          </a:prstGeom>
        </p:spPr>
      </p:pic>
      <p:sp>
        <p:nvSpPr>
          <p:cNvPr id="20" name="Rectangle 19">
            <a:extLst>
              <a:ext uri="{FF2B5EF4-FFF2-40B4-BE49-F238E27FC236}">
                <a16:creationId xmlns:a16="http://schemas.microsoft.com/office/drawing/2014/main" id="{7C10BC51-CA68-4DED-AB6D-130047878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23" name="Freeform: Shape 22">
              <a:extLst>
                <a:ext uri="{FF2B5EF4-FFF2-40B4-BE49-F238E27FC236}">
                  <a16:creationId xmlns:a16="http://schemas.microsoft.com/office/drawing/2014/main" id="{CC07906A-A83F-47F2-975A-C1756F4454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C38730D-4164-41D4-81C0-E9A070EA84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D2539C73-C848-4608-957A-D6C0169139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27" name="Oval 26">
              <a:extLst>
                <a:ext uri="{FF2B5EF4-FFF2-40B4-BE49-F238E27FC236}">
                  <a16:creationId xmlns:a16="http://schemas.microsoft.com/office/drawing/2014/main" id="{253EEDFE-1D2D-4938-9DF2-97FB4F709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EA4CF2D-570F-4529-ADDA-B37CF05B61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CBE92B83-AFA7-40B1-9D3C-502840BADC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A73B2E7-4800-4AA0-9EE5-4FB2827E89AB}"/>
              </a:ext>
            </a:extLst>
          </p:cNvPr>
          <p:cNvSpPr>
            <a:spLocks noGrp="1"/>
          </p:cNvSpPr>
          <p:nvPr>
            <p:ph type="ctrTitle"/>
          </p:nvPr>
        </p:nvSpPr>
        <p:spPr>
          <a:xfrm>
            <a:off x="858358" y="1438360"/>
            <a:ext cx="4369962" cy="1768440"/>
          </a:xfrm>
        </p:spPr>
        <p:txBody>
          <a:bodyPr>
            <a:normAutofit/>
          </a:bodyPr>
          <a:lstStyle/>
          <a:p>
            <a:r>
              <a:rPr lang="en-US" sz="4400" dirty="0">
                <a:latin typeface="MV Boli"/>
                <a:ea typeface="Source Sans Pro SemiBold"/>
                <a:cs typeface="MV Boli"/>
              </a:rPr>
              <a:t>Welcome Back</a:t>
            </a:r>
            <a:r>
              <a:rPr lang="en-US" sz="4100" dirty="0">
                <a:ea typeface="Source Sans Pro SemiBold"/>
              </a:rPr>
              <a:t> </a:t>
            </a:r>
          </a:p>
        </p:txBody>
      </p:sp>
      <p:sp>
        <p:nvSpPr>
          <p:cNvPr id="31"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98A9C13D-73F2-4F77-931C-82EB6B7F2EC7}"/>
              </a:ext>
            </a:extLst>
          </p:cNvPr>
          <p:cNvSpPr txBox="1"/>
          <p:nvPr/>
        </p:nvSpPr>
        <p:spPr>
          <a:xfrm>
            <a:off x="674317" y="3252593"/>
            <a:ext cx="47578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omic Sans MS"/>
              </a:rPr>
              <a:t>Mrs. Well's Grade 1 </a:t>
            </a:r>
            <a:endParaRPr lang="en-US" sz="2800">
              <a:ea typeface="Source Sans Pro"/>
            </a:endParaRPr>
          </a:p>
          <a:p>
            <a:pPr algn="ctr"/>
            <a:r>
              <a:rPr lang="en-US" sz="2800" dirty="0">
                <a:latin typeface="Comic Sans MS"/>
                <a:ea typeface="Source Sans Pro"/>
              </a:rPr>
              <a:t>Burton Elementary School</a:t>
            </a:r>
          </a:p>
        </p:txBody>
      </p:sp>
    </p:spTree>
    <p:extLst>
      <p:ext uri="{BB962C8B-B14F-4D97-AF65-F5344CB8AC3E}">
        <p14:creationId xmlns:p14="http://schemas.microsoft.com/office/powerpoint/2010/main" val="162142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2FCC9416-A6BC-47DB-90D2-3353EF007EC2}"/>
              </a:ext>
            </a:extLst>
          </p:cNvPr>
          <p:cNvSpPr>
            <a:spLocks noGrp="1"/>
          </p:cNvSpPr>
          <p:nvPr>
            <p:ph type="body" sz="half" idx="2"/>
          </p:nvPr>
        </p:nvSpPr>
        <p:spPr>
          <a:xfrm>
            <a:off x="6492492" y="319987"/>
            <a:ext cx="5714128" cy="5665511"/>
          </a:xfrm>
        </p:spPr>
        <p:txBody>
          <a:bodyPr vert="horz" lIns="91440" tIns="45720" rIns="91440" bIns="45720" rtlCol="0" anchor="t">
            <a:noAutofit/>
          </a:bodyPr>
          <a:lstStyle/>
          <a:p>
            <a:pPr algn="ctr"/>
            <a:r>
              <a:rPr lang="en-US" sz="4000" dirty="0">
                <a:latin typeface="MV Boli"/>
                <a:ea typeface="Source Sans Pro"/>
                <a:cs typeface="MV Boli"/>
              </a:rPr>
              <a:t>Schedule </a:t>
            </a:r>
            <a:endParaRPr lang="en-US" sz="4000">
              <a:latin typeface="MV Boli"/>
              <a:ea typeface="Source Sans Pro"/>
              <a:cs typeface="MV Boli"/>
            </a:endParaRPr>
          </a:p>
          <a:p>
            <a:pPr marL="342900" indent="-342900">
              <a:buChar char="•"/>
            </a:pPr>
            <a:r>
              <a:rPr lang="en-US" sz="2400" b="1" dirty="0">
                <a:ea typeface="Source Sans Pro"/>
              </a:rPr>
              <a:t>7:40</a:t>
            </a:r>
            <a:r>
              <a:rPr lang="en-US" sz="2400" dirty="0">
                <a:ea typeface="Source Sans Pro"/>
              </a:rPr>
              <a:t> Bus arrival </a:t>
            </a:r>
          </a:p>
          <a:p>
            <a:pPr marL="342900" indent="-342900">
              <a:buChar char="•"/>
            </a:pPr>
            <a:r>
              <a:rPr lang="en-US" sz="2400" b="1" dirty="0">
                <a:ea typeface="Source Sans Pro"/>
              </a:rPr>
              <a:t>7:45-7:55</a:t>
            </a:r>
            <a:r>
              <a:rPr lang="en-US" sz="2400" dirty="0">
                <a:ea typeface="Source Sans Pro"/>
              </a:rPr>
              <a:t> Student drop off </a:t>
            </a:r>
          </a:p>
          <a:p>
            <a:pPr marL="342900" indent="-342900">
              <a:buChar char="•"/>
            </a:pPr>
            <a:r>
              <a:rPr lang="en-US" sz="2400" b="1" dirty="0">
                <a:ea typeface="Source Sans Pro"/>
              </a:rPr>
              <a:t>10:05</a:t>
            </a:r>
            <a:r>
              <a:rPr lang="en-US" sz="2400" dirty="0">
                <a:ea typeface="Source Sans Pro"/>
              </a:rPr>
              <a:t>  Morning Recess  </a:t>
            </a:r>
          </a:p>
          <a:p>
            <a:pPr marL="342900" indent="-342900">
              <a:buChar char="•"/>
            </a:pPr>
            <a:r>
              <a:rPr lang="en-US" sz="2400" b="1" dirty="0">
                <a:ea typeface="Source Sans Pro"/>
              </a:rPr>
              <a:t>11:35</a:t>
            </a:r>
            <a:r>
              <a:rPr lang="en-US" sz="2400" dirty="0">
                <a:ea typeface="Source Sans Pro"/>
              </a:rPr>
              <a:t> Lunch </a:t>
            </a:r>
          </a:p>
          <a:p>
            <a:pPr marL="342900" indent="-342900">
              <a:buChar char="•"/>
            </a:pPr>
            <a:r>
              <a:rPr lang="en-US" sz="2400" b="1" dirty="0">
                <a:ea typeface="Source Sans Pro"/>
              </a:rPr>
              <a:t>11:55 </a:t>
            </a:r>
            <a:r>
              <a:rPr lang="en-US" sz="2400" dirty="0">
                <a:ea typeface="Source Sans Pro"/>
              </a:rPr>
              <a:t>Lunch Recess</a:t>
            </a:r>
          </a:p>
          <a:p>
            <a:pPr marL="342900" indent="-342900">
              <a:buChar char="•"/>
            </a:pPr>
            <a:r>
              <a:rPr lang="en-US" sz="2400" b="1" dirty="0">
                <a:ea typeface="Source Sans Pro"/>
              </a:rPr>
              <a:t>1:45 </a:t>
            </a:r>
            <a:r>
              <a:rPr lang="en-US" sz="2400" dirty="0">
                <a:ea typeface="Source Sans Pro"/>
              </a:rPr>
              <a:t>Dismissal </a:t>
            </a:r>
          </a:p>
          <a:p>
            <a:pPr marL="342900" indent="-342900">
              <a:buChar char="•"/>
            </a:pPr>
            <a:r>
              <a:rPr lang="en-US" sz="2400" b="1" dirty="0">
                <a:ea typeface="Source Sans Pro"/>
              </a:rPr>
              <a:t>Friday - 11:50 Dismissal </a:t>
            </a:r>
          </a:p>
          <a:p>
            <a:pPr marL="342900" indent="-342900">
              <a:buChar char="•"/>
            </a:pPr>
            <a:r>
              <a:rPr lang="en-US" sz="2400" dirty="0">
                <a:ea typeface="Source Sans Pro"/>
              </a:rPr>
              <a:t>Physical Education will be on Mondays, Tuesdays, Wednesdays.</a:t>
            </a:r>
          </a:p>
          <a:p>
            <a:pPr marL="342900" indent="-342900">
              <a:buChar char="•"/>
            </a:pPr>
            <a:r>
              <a:rPr lang="en-US" sz="2400" dirty="0">
                <a:ea typeface="Source Sans Pro"/>
              </a:rPr>
              <a:t>Library will be on Friday's with Barb </a:t>
            </a:r>
            <a:r>
              <a:rPr lang="en-US" sz="2400" dirty="0" err="1">
                <a:ea typeface="Source Sans Pro"/>
              </a:rPr>
              <a:t>Podonivitch</a:t>
            </a:r>
            <a:r>
              <a:rPr lang="en-US" sz="2400" dirty="0">
                <a:ea typeface="Source Sans Pro"/>
              </a:rPr>
              <a:t> </a:t>
            </a:r>
            <a:endParaRPr lang="en-US" sz="2400">
              <a:ea typeface="Source Sans Pro"/>
            </a:endParaRP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26" descr="A close up of a sign&#10;&#10;Description automatically generated">
            <a:extLst>
              <a:ext uri="{FF2B5EF4-FFF2-40B4-BE49-F238E27FC236}">
                <a16:creationId xmlns:a16="http://schemas.microsoft.com/office/drawing/2014/main" id="{05A58E34-CA47-4D08-8EF7-B271B06A9770}"/>
              </a:ext>
            </a:extLst>
          </p:cNvPr>
          <p:cNvPicPr>
            <a:picLocks noChangeAspect="1"/>
          </p:cNvPicPr>
          <p:nvPr/>
        </p:nvPicPr>
        <p:blipFill>
          <a:blip r:embed="rId2"/>
          <a:stretch>
            <a:fillRect/>
          </a:stretch>
        </p:blipFill>
        <p:spPr>
          <a:xfrm>
            <a:off x="240748" y="1085904"/>
            <a:ext cx="6255026" cy="4310712"/>
          </a:xfrm>
          <a:prstGeom prst="rect">
            <a:avLst/>
          </a:prstGeom>
        </p:spPr>
      </p:pic>
    </p:spTree>
    <p:extLst>
      <p:ext uri="{BB962C8B-B14F-4D97-AF65-F5344CB8AC3E}">
        <p14:creationId xmlns:p14="http://schemas.microsoft.com/office/powerpoint/2010/main" val="416210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8CB1D39-68D4-4372-BF3B-2A33A7495E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4" name="Rectangle 23">
            <a:extLst>
              <a:ext uri="{FF2B5EF4-FFF2-40B4-BE49-F238E27FC236}">
                <a16:creationId xmlns:a16="http://schemas.microsoft.com/office/drawing/2014/main" id="{E0E9B1DB-5C91-41C9-8C0D-C2CD3D570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224B8-FCE1-4A12-84A7-B674B2B9E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1E366A2-885B-4E10-A479-4A650E4C6E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Oval 33">
            <a:extLst>
              <a:ext uri="{FF2B5EF4-FFF2-40B4-BE49-F238E27FC236}">
                <a16:creationId xmlns:a16="http://schemas.microsoft.com/office/drawing/2014/main" id="{10C23D31-5B0A-4956-A59F-A24F57D2A9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F4C6FC6E-4AAF-4628-B7E5-85DF9D32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25FC6451-3AA4-40A0-B808-81E9C9D75C7B}"/>
              </a:ext>
            </a:extLst>
          </p:cNvPr>
          <p:cNvSpPr>
            <a:spLocks noGrp="1"/>
          </p:cNvSpPr>
          <p:nvPr>
            <p:ph type="body" sz="half" idx="2"/>
          </p:nvPr>
        </p:nvSpPr>
        <p:spPr>
          <a:xfrm>
            <a:off x="6234868" y="528610"/>
            <a:ext cx="5393868" cy="5544033"/>
          </a:xfrm>
        </p:spPr>
        <p:txBody>
          <a:bodyPr vert="horz" lIns="91440" tIns="45720" rIns="91440" bIns="45720" rtlCol="0" anchor="t">
            <a:normAutofit fontScale="92500" lnSpcReduction="10000"/>
          </a:bodyPr>
          <a:lstStyle/>
          <a:p>
            <a:pPr algn="ctr"/>
            <a:r>
              <a:rPr lang="en-US" sz="4300" b="1" dirty="0">
                <a:ea typeface="Source Sans Pro"/>
              </a:rPr>
              <a:t>Supplies</a:t>
            </a:r>
            <a:r>
              <a:rPr lang="en-US" sz="3600" b="1" dirty="0">
                <a:ea typeface="Source Sans Pro"/>
              </a:rPr>
              <a:t> </a:t>
            </a:r>
            <a:endParaRPr lang="en-US" sz="3600" b="1">
              <a:ea typeface="Source Sans Pro"/>
            </a:endParaRPr>
          </a:p>
          <a:p>
            <a:pPr indent="-228600">
              <a:buFont typeface="Arial" panose="020B0604020202020204" pitchFamily="34" charset="0"/>
              <a:buChar char="•"/>
            </a:pPr>
            <a:r>
              <a:rPr lang="en-US" sz="2400" dirty="0">
                <a:ea typeface="Source Sans Pro"/>
              </a:rPr>
              <a:t>Change of clothes (pants, shirt, underwear, sock-all labeled with name and stored in a plastic bag labeled with name)</a:t>
            </a:r>
          </a:p>
          <a:p>
            <a:pPr indent="-228600">
              <a:buFont typeface="Arial" panose="020B0604020202020204" pitchFamily="34" charset="0"/>
              <a:buChar char="•"/>
            </a:pPr>
            <a:r>
              <a:rPr lang="en-US" sz="2400" dirty="0">
                <a:ea typeface="Source Sans Pro"/>
              </a:rPr>
              <a:t>Indoor sneakers (preferably Velcro)</a:t>
            </a:r>
          </a:p>
          <a:p>
            <a:pPr indent="-228600">
              <a:buFont typeface="Arial" panose="020B0604020202020204" pitchFamily="34" charset="0"/>
              <a:buChar char="•"/>
            </a:pPr>
            <a:r>
              <a:rPr lang="en-US" sz="2400" dirty="0">
                <a:ea typeface="Source Sans Pro"/>
              </a:rPr>
              <a:t>Book bag and lunch box</a:t>
            </a:r>
          </a:p>
          <a:p>
            <a:pPr indent="-228600">
              <a:buFont typeface="Arial" panose="020B0604020202020204" pitchFamily="34" charset="0"/>
              <a:buChar char="•"/>
            </a:pPr>
            <a:r>
              <a:rPr lang="en-US" sz="2400" dirty="0">
                <a:ea typeface="Source Sans Pro"/>
              </a:rPr>
              <a:t>Water bottle</a:t>
            </a:r>
          </a:p>
          <a:p>
            <a:pPr indent="-228600">
              <a:buFont typeface="Arial" panose="020B0604020202020204" pitchFamily="34" charset="0"/>
              <a:buChar char="•"/>
            </a:pPr>
            <a:r>
              <a:rPr lang="en-US" sz="2400" dirty="0">
                <a:ea typeface="Source Sans Pro"/>
              </a:rPr>
              <a:t>1 large and 1 small box of Ziploc Bags </a:t>
            </a:r>
          </a:p>
          <a:p>
            <a:pPr indent="-228600">
              <a:buFont typeface="Arial" panose="020B0604020202020204" pitchFamily="34" charset="0"/>
              <a:buChar char="•"/>
            </a:pPr>
            <a:r>
              <a:rPr lang="en-US" sz="2400" dirty="0">
                <a:ea typeface="Source Sans Pro"/>
              </a:rPr>
              <a:t>1 box of tissues </a:t>
            </a:r>
          </a:p>
          <a:p>
            <a:pPr indent="-228600">
              <a:buFont typeface="Arial" panose="020B0604020202020204" pitchFamily="34" charset="0"/>
              <a:buChar char="•"/>
            </a:pPr>
            <a:r>
              <a:rPr lang="en-US" sz="2400" dirty="0">
                <a:ea typeface="Source Sans Pro"/>
              </a:rPr>
              <a:t>2 community masks</a:t>
            </a:r>
          </a:p>
          <a:p>
            <a:pPr indent="-228600">
              <a:buFont typeface="Arial" panose="020B0604020202020204" pitchFamily="34" charset="0"/>
              <a:buChar char="•"/>
            </a:pPr>
            <a:r>
              <a:rPr lang="en-US" sz="2400" dirty="0">
                <a:ea typeface="Source Sans Pro"/>
              </a:rPr>
              <a:t>$ 25 for remaining school supplies and a $10 Agenda fee (please pay both fees via School Cash Online. - This can be found on school website)</a:t>
            </a:r>
          </a:p>
        </p:txBody>
      </p:sp>
      <p:grpSp>
        <p:nvGrpSpPr>
          <p:cNvPr id="3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a:extLst>
              <a:ext uri="{FF2B5EF4-FFF2-40B4-BE49-F238E27FC236}">
                <a16:creationId xmlns:a16="http://schemas.microsoft.com/office/drawing/2014/main" id="{DFC5CC14-C7DF-428B-9559-82C35733FECD}"/>
              </a:ext>
            </a:extLst>
          </p:cNvPr>
          <p:cNvPicPr>
            <a:picLocks noChangeAspect="1"/>
          </p:cNvPicPr>
          <p:nvPr/>
        </p:nvPicPr>
        <p:blipFill>
          <a:blip r:embed="rId2"/>
          <a:stretch>
            <a:fillRect/>
          </a:stretch>
        </p:blipFill>
        <p:spPr>
          <a:xfrm>
            <a:off x="1278834" y="1906001"/>
            <a:ext cx="3825459" cy="3233736"/>
          </a:xfrm>
          <a:prstGeom prst="rect">
            <a:avLst/>
          </a:prstGeom>
        </p:spPr>
      </p:pic>
    </p:spTree>
    <p:extLst>
      <p:ext uri="{BB962C8B-B14F-4D97-AF65-F5344CB8AC3E}">
        <p14:creationId xmlns:p14="http://schemas.microsoft.com/office/powerpoint/2010/main" val="288974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CBA5F7EF-0E64-49DE-8B4D-5785F4A1C27D}"/>
              </a:ext>
            </a:extLst>
          </p:cNvPr>
          <p:cNvSpPr>
            <a:spLocks noGrp="1"/>
          </p:cNvSpPr>
          <p:nvPr>
            <p:ph type="body" sz="half" idx="2"/>
          </p:nvPr>
        </p:nvSpPr>
        <p:spPr>
          <a:xfrm>
            <a:off x="6271622" y="761725"/>
            <a:ext cx="5868737" cy="5146468"/>
          </a:xfrm>
        </p:spPr>
        <p:txBody>
          <a:bodyPr vert="horz" lIns="91440" tIns="45720" rIns="91440" bIns="45720" rtlCol="0" anchor="t">
            <a:normAutofit lnSpcReduction="10000"/>
          </a:bodyPr>
          <a:lstStyle/>
          <a:p>
            <a:pPr algn="ctr"/>
            <a:r>
              <a:rPr lang="en-US" sz="4800" b="1" dirty="0">
                <a:ea typeface="Source Sans Pro"/>
              </a:rPr>
              <a:t>Homework </a:t>
            </a:r>
          </a:p>
          <a:p>
            <a:pPr marL="342900" indent="-342900">
              <a:buChar char="•"/>
            </a:pPr>
            <a:r>
              <a:rPr lang="en-US" sz="2000" dirty="0">
                <a:latin typeface="Comic Sans MS"/>
                <a:ea typeface="Source Sans Pro"/>
                <a:cs typeface="MV Boli"/>
              </a:rPr>
              <a:t>Homework will be sent home on Monday for the week and expected back on Friday. </a:t>
            </a:r>
            <a:endParaRPr lang="en-US" sz="2000">
              <a:latin typeface="Source Sans Pro"/>
              <a:ea typeface="Source Sans Pro"/>
              <a:cs typeface="MV Boli"/>
            </a:endParaRPr>
          </a:p>
          <a:p>
            <a:pPr marL="342900" indent="-342900">
              <a:buChar char="•"/>
            </a:pPr>
            <a:r>
              <a:rPr lang="en-US" sz="2000" dirty="0">
                <a:latin typeface="Comic Sans MS"/>
                <a:ea typeface="Source Sans Pro"/>
                <a:cs typeface="MV Boli"/>
              </a:rPr>
              <a:t>Homework usually consist of nightly reading and sight word practice.</a:t>
            </a:r>
          </a:p>
          <a:p>
            <a:pPr marL="342900" indent="-342900">
              <a:buChar char="•"/>
            </a:pPr>
            <a:r>
              <a:rPr lang="en-US" sz="2000" dirty="0">
                <a:latin typeface="Comic Sans MS"/>
                <a:ea typeface="Source Sans Pro"/>
                <a:cs typeface="MV Boli"/>
              </a:rPr>
              <a:t>Homework notices/reminders will be glued into agendas at the beginning of each week.</a:t>
            </a:r>
          </a:p>
          <a:p>
            <a:pPr marL="342900" indent="-342900">
              <a:buChar char="•"/>
            </a:pPr>
            <a:r>
              <a:rPr lang="en-US" sz="2000" dirty="0">
                <a:latin typeface="Comic Sans MS"/>
                <a:ea typeface="Source Sans Pro"/>
                <a:cs typeface="MV Boli"/>
              </a:rPr>
              <a:t>The Jolly Phonics program will continue to be sent home for the first few weeks of school. </a:t>
            </a:r>
          </a:p>
          <a:p>
            <a:pPr marL="342900" indent="-342900">
              <a:buChar char="•"/>
            </a:pPr>
            <a:r>
              <a:rPr lang="en-US" sz="2000" dirty="0">
                <a:latin typeface="Comic Sans MS"/>
                <a:ea typeface="Source Sans Pro"/>
                <a:cs typeface="MV Boli"/>
              </a:rPr>
              <a:t>Agendas will travel back and forth to school each day. Please check agenda daily for notices. </a:t>
            </a:r>
          </a:p>
          <a:p>
            <a:pPr marL="342900" indent="-342900">
              <a:buChar char="•"/>
            </a:pPr>
            <a:r>
              <a:rPr lang="en-US" sz="2000" dirty="0">
                <a:latin typeface="Comic Sans MS"/>
                <a:ea typeface="Source Sans Pro"/>
                <a:cs typeface="MV Boli"/>
              </a:rPr>
              <a:t>When sending notes to school please place in the plastic sleeve inside your child's agenda.</a:t>
            </a:r>
          </a:p>
          <a:p>
            <a:pPr marL="342900" indent="-342900">
              <a:buChar char="•"/>
            </a:pPr>
            <a:endParaRPr lang="en-US" sz="2400" dirty="0">
              <a:latin typeface="Comic Sans MS"/>
              <a:ea typeface="Source Sans Pro"/>
              <a:cs typeface="MV Boli"/>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food&#10;&#10;Description automatically generated">
            <a:extLst>
              <a:ext uri="{FF2B5EF4-FFF2-40B4-BE49-F238E27FC236}">
                <a16:creationId xmlns:a16="http://schemas.microsoft.com/office/drawing/2014/main" id="{E125DB3D-E4EE-42DF-8B0F-CA1537957688}"/>
              </a:ext>
            </a:extLst>
          </p:cNvPr>
          <p:cNvPicPr>
            <a:picLocks noChangeAspect="1"/>
          </p:cNvPicPr>
          <p:nvPr/>
        </p:nvPicPr>
        <p:blipFill>
          <a:blip r:embed="rId2"/>
          <a:stretch>
            <a:fillRect/>
          </a:stretch>
        </p:blipFill>
        <p:spPr>
          <a:xfrm>
            <a:off x="318053" y="1033756"/>
            <a:ext cx="5824331" cy="4194138"/>
          </a:xfrm>
          <a:prstGeom prst="rect">
            <a:avLst/>
          </a:prstGeom>
        </p:spPr>
      </p:pic>
    </p:spTree>
    <p:extLst>
      <p:ext uri="{BB962C8B-B14F-4D97-AF65-F5344CB8AC3E}">
        <p14:creationId xmlns:p14="http://schemas.microsoft.com/office/powerpoint/2010/main" val="292711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9543286-7670-4092-A4F2-E5B2A6FDA8D2}"/>
              </a:ext>
            </a:extLst>
          </p:cNvPr>
          <p:cNvSpPr>
            <a:spLocks noGrp="1"/>
          </p:cNvSpPr>
          <p:nvPr>
            <p:ph type="body" sz="half" idx="2"/>
          </p:nvPr>
        </p:nvSpPr>
        <p:spPr>
          <a:xfrm>
            <a:off x="5266665" y="1081987"/>
            <a:ext cx="6266303" cy="4748903"/>
          </a:xfrm>
        </p:spPr>
        <p:txBody>
          <a:bodyPr vert="horz" lIns="91440" tIns="45720" rIns="91440" bIns="45720" rtlCol="0" anchor="t">
            <a:normAutofit/>
          </a:bodyPr>
          <a:lstStyle/>
          <a:p>
            <a:pPr algn="ctr"/>
            <a:r>
              <a:rPr lang="en-US" sz="3600" dirty="0">
                <a:ea typeface="Source Sans Pro"/>
              </a:rPr>
              <a:t>Websites</a:t>
            </a:r>
          </a:p>
          <a:p>
            <a:pPr marL="342900" indent="-342900">
              <a:buChar char="•"/>
            </a:pPr>
            <a:r>
              <a:rPr lang="en-US" sz="2400" dirty="0">
                <a:ea typeface="Source Sans Pro"/>
              </a:rPr>
              <a:t>Your child will have their own Raz kids account for online reading. They will be using this at school and are encouraged to use it at home . Login instructions will be sent home when available.</a:t>
            </a:r>
          </a:p>
          <a:p>
            <a:pPr marL="342900" indent="-342900">
              <a:buChar char="•"/>
            </a:pPr>
            <a:r>
              <a:rPr lang="en-US" sz="2400" dirty="0">
                <a:ea typeface="Source Sans Pro"/>
              </a:rPr>
              <a:t>Please check our school website frequently to stay up to date on all school-related activates.</a:t>
            </a:r>
            <a:r>
              <a:rPr lang="en-US" sz="2400" dirty="0">
                <a:ea typeface="+mn-lt"/>
                <a:cs typeface="+mn-lt"/>
              </a:rPr>
              <a:t> </a:t>
            </a:r>
            <a:r>
              <a:rPr lang="en-US" sz="2400" dirty="0">
                <a:ea typeface="+mn-lt"/>
                <a:cs typeface="+mn-lt"/>
                <a:hlinkClick r:id="rId2"/>
              </a:rPr>
              <a:t>https://secure1.nbed.nb.ca/sites/ASD-W/burton/Pages/default.aspx</a:t>
            </a:r>
            <a:endParaRPr lang="en-US" sz="2400" dirty="0">
              <a:ea typeface="Source Sans Pro"/>
            </a:endParaRPr>
          </a:p>
          <a:p>
            <a:pPr marL="342900" indent="-342900">
              <a:buChar char="•"/>
            </a:pPr>
            <a:endParaRPr lang="en-US" sz="2400" dirty="0">
              <a:ea typeface="Source Sans Pro"/>
            </a:endParaRPr>
          </a:p>
          <a:p>
            <a:pPr marL="342900" indent="-342900">
              <a:buChar char="•"/>
            </a:pPr>
            <a:endParaRPr lang="en-US" sz="2000" dirty="0">
              <a:ea typeface="Source Sans Pro"/>
            </a:endParaRPr>
          </a:p>
          <a:p>
            <a:pPr algn="ctr"/>
            <a:endParaRPr lang="en-US" sz="2000" dirty="0">
              <a:ea typeface="Source Sans Pro"/>
            </a:endParaRPr>
          </a:p>
          <a:p>
            <a:pPr marL="571500" indent="-571500" algn="ctr">
              <a:buChar char="•"/>
            </a:pPr>
            <a:endParaRPr lang="en-US" sz="2000" dirty="0">
              <a:ea typeface="Source Sans Pro"/>
            </a:endParaRPr>
          </a:p>
          <a:p>
            <a:pPr marL="571500" indent="-571500" algn="ctr">
              <a:buChar char="•"/>
            </a:pPr>
            <a:endParaRPr lang="en-US" sz="20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close up of a computer&#10;&#10;Description automatically generated">
            <a:extLst>
              <a:ext uri="{FF2B5EF4-FFF2-40B4-BE49-F238E27FC236}">
                <a16:creationId xmlns:a16="http://schemas.microsoft.com/office/drawing/2014/main" id="{25D9F9BE-22DC-46BA-B37C-FBB3010FCEAF}"/>
              </a:ext>
            </a:extLst>
          </p:cNvPr>
          <p:cNvPicPr>
            <a:picLocks noChangeAspect="1"/>
          </p:cNvPicPr>
          <p:nvPr/>
        </p:nvPicPr>
        <p:blipFill>
          <a:blip r:embed="rId3"/>
          <a:stretch>
            <a:fillRect/>
          </a:stretch>
        </p:blipFill>
        <p:spPr>
          <a:xfrm>
            <a:off x="207618" y="1178848"/>
            <a:ext cx="5404678" cy="3881869"/>
          </a:xfrm>
          <a:prstGeom prst="rect">
            <a:avLst/>
          </a:prstGeom>
        </p:spPr>
      </p:pic>
    </p:spTree>
    <p:extLst>
      <p:ext uri="{BB962C8B-B14F-4D97-AF65-F5344CB8AC3E}">
        <p14:creationId xmlns:p14="http://schemas.microsoft.com/office/powerpoint/2010/main" val="245258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0C0F685-28B5-4890-A8BB-44AD41C95431}"/>
              </a:ext>
            </a:extLst>
          </p:cNvPr>
          <p:cNvSpPr>
            <a:spLocks noGrp="1"/>
          </p:cNvSpPr>
          <p:nvPr>
            <p:ph type="body" sz="half" idx="2"/>
          </p:nvPr>
        </p:nvSpPr>
        <p:spPr>
          <a:xfrm>
            <a:off x="5410231" y="816944"/>
            <a:ext cx="6454042" cy="5102294"/>
          </a:xfrm>
        </p:spPr>
        <p:txBody>
          <a:bodyPr vert="horz" lIns="91440" tIns="45720" rIns="91440" bIns="45720" rtlCol="0" anchor="t">
            <a:normAutofit/>
          </a:bodyPr>
          <a:lstStyle/>
          <a:p>
            <a:pPr algn="ctr"/>
            <a:r>
              <a:rPr lang="en-US" sz="3200" b="1" dirty="0">
                <a:ea typeface="Source Sans Pro"/>
              </a:rPr>
              <a:t>Contact Info</a:t>
            </a:r>
            <a:endParaRPr lang="en-US" dirty="0">
              <a:ea typeface="Source Sans Pro"/>
            </a:endParaRPr>
          </a:p>
          <a:p>
            <a:pPr indent="-228600">
              <a:buFont typeface="Arial" panose="020B0604020202020204" pitchFamily="34" charset="0"/>
              <a:buChar char="•"/>
            </a:pPr>
            <a:r>
              <a:rPr lang="en-US" sz="2400" dirty="0">
                <a:ea typeface="Source Sans Pro"/>
              </a:rPr>
              <a:t>School Phone:  357-4074</a:t>
            </a:r>
            <a:endParaRPr lang="en-US" dirty="0"/>
          </a:p>
          <a:p>
            <a:pPr indent="-228600">
              <a:buFont typeface="Arial" panose="020B0604020202020204" pitchFamily="34" charset="0"/>
              <a:buChar char="•"/>
            </a:pPr>
            <a:r>
              <a:rPr lang="en-US" sz="2400" dirty="0">
                <a:ea typeface="Source Sans Pro"/>
              </a:rPr>
              <a:t>Email: </a:t>
            </a:r>
            <a:r>
              <a:rPr lang="en-US" sz="2400" dirty="0">
                <a:ea typeface="Source Sans Pro"/>
                <a:hlinkClick r:id="rId2"/>
              </a:rPr>
              <a:t>wendy.wells@nbed.nb.ca</a:t>
            </a:r>
            <a:endParaRPr lang="en-US" sz="2400" dirty="0">
              <a:ea typeface="Source Sans Pro"/>
            </a:endParaRPr>
          </a:p>
          <a:p>
            <a:pPr indent="-228600">
              <a:buFont typeface="Arial" panose="020B0604020202020204" pitchFamily="34" charset="0"/>
              <a:buChar char="•"/>
            </a:pPr>
            <a:r>
              <a:rPr lang="en-US" sz="2400" dirty="0">
                <a:ea typeface="Source Sans Pro"/>
              </a:rPr>
              <a:t>If your matter is time sensitive, (i.e. your child is getting picked up after school instead of taking the bus), Please phone the school and Mrs. Morabito will give me the message  immediately as I don't always get a chance to check my email during instructional hours. </a:t>
            </a:r>
          </a:p>
          <a:p>
            <a:pPr indent="-228600">
              <a:buFont typeface="Arial" panose="020B0604020202020204" pitchFamily="34" charset="0"/>
              <a:buChar char="•"/>
            </a:pPr>
            <a:r>
              <a:rPr lang="en-US" sz="2400" dirty="0">
                <a:ea typeface="Source Sans Pro"/>
              </a:rPr>
              <a:t>If any of your personal information changes, please contact the school as soon as possible. </a:t>
            </a:r>
          </a:p>
          <a:p>
            <a:pPr indent="-228600">
              <a:buFont typeface="Arial" panose="020B0604020202020204" pitchFamily="34" charset="0"/>
              <a:buChar char="•"/>
            </a:pPr>
            <a:endParaRPr lang="en-US" sz="24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5" name="Picture 16" descr="A sign on a pole&#10;&#10;Description automatically generated">
            <a:extLst>
              <a:ext uri="{FF2B5EF4-FFF2-40B4-BE49-F238E27FC236}">
                <a16:creationId xmlns:a16="http://schemas.microsoft.com/office/drawing/2014/main" id="{F25E8079-BB3C-458F-BFE6-C692A6A4B61C}"/>
              </a:ext>
            </a:extLst>
          </p:cNvPr>
          <p:cNvPicPr>
            <a:picLocks noChangeAspect="1"/>
          </p:cNvPicPr>
          <p:nvPr/>
        </p:nvPicPr>
        <p:blipFill>
          <a:blip r:embed="rId3"/>
          <a:stretch>
            <a:fillRect/>
          </a:stretch>
        </p:blipFill>
        <p:spPr>
          <a:xfrm>
            <a:off x="1278835" y="1913835"/>
            <a:ext cx="3350591" cy="3350591"/>
          </a:xfrm>
          <a:prstGeom prst="rect">
            <a:avLst/>
          </a:prstGeom>
        </p:spPr>
      </p:pic>
    </p:spTree>
    <p:extLst>
      <p:ext uri="{BB962C8B-B14F-4D97-AF65-F5344CB8AC3E}">
        <p14:creationId xmlns:p14="http://schemas.microsoft.com/office/powerpoint/2010/main" val="225839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46B53983-DE8C-408E-A308-F57DAC47528A}"/>
              </a:ext>
            </a:extLst>
          </p:cNvPr>
          <p:cNvSpPr>
            <a:spLocks noGrp="1"/>
          </p:cNvSpPr>
          <p:nvPr>
            <p:ph type="body" sz="half" idx="2"/>
          </p:nvPr>
        </p:nvSpPr>
        <p:spPr>
          <a:xfrm>
            <a:off x="6315796" y="1192422"/>
            <a:ext cx="5217173" cy="5488815"/>
          </a:xfrm>
        </p:spPr>
        <p:txBody>
          <a:bodyPr vert="horz" lIns="91440" tIns="45720" rIns="91440" bIns="45720" rtlCol="0" anchor="t">
            <a:normAutofit/>
          </a:bodyPr>
          <a:lstStyle/>
          <a:p>
            <a:pPr algn="ctr"/>
            <a:r>
              <a:rPr lang="en-US" sz="3600" dirty="0">
                <a:ea typeface="Source Sans Pro"/>
              </a:rPr>
              <a:t>General Info </a:t>
            </a:r>
          </a:p>
          <a:p>
            <a:pPr>
              <a:buChar char="•"/>
            </a:pPr>
            <a:r>
              <a:rPr lang="en-US" sz="2600" dirty="0">
                <a:ea typeface="+mn-lt"/>
                <a:cs typeface="+mn-lt"/>
              </a:rPr>
              <a:t>Toys will not be allowed at school. If transporting items to daycare, items will be expected to stay in the bookbag. </a:t>
            </a:r>
          </a:p>
          <a:p>
            <a:pPr>
              <a:buChar char="•"/>
            </a:pPr>
            <a:r>
              <a:rPr lang="en-US" sz="2600" dirty="0">
                <a:ea typeface="+mn-lt"/>
                <a:cs typeface="+mn-lt"/>
              </a:rPr>
              <a:t>Birthday invitations are fine to send to school. However, students will not be passing them out. The teacher will place them in agendas. </a:t>
            </a:r>
            <a:endParaRPr lang="en-US"/>
          </a:p>
          <a:p>
            <a:pPr>
              <a:buChar char="•"/>
            </a:pPr>
            <a:r>
              <a:rPr lang="en-US" sz="2600" dirty="0">
                <a:ea typeface="+mn-lt"/>
                <a:cs typeface="+mn-lt"/>
              </a:rPr>
              <a:t>There will be a hot lunch program this year—more details to follow. </a:t>
            </a:r>
            <a:endParaRPr lang="en-US"/>
          </a:p>
          <a:p>
            <a:pPr marL="285750" indent="-285750">
              <a:buChar char="•"/>
            </a:pPr>
            <a:endParaRPr lang="en-US" sz="2600" dirty="0">
              <a:ea typeface="Source Sans Pro"/>
            </a:endParaRPr>
          </a:p>
          <a:p>
            <a:pPr marL="285750" indent="-285750">
              <a:buChar char="•"/>
            </a:pPr>
            <a:endParaRPr lang="en-US" sz="2600"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photo, room, small, sitting&#10;&#10;Description automatically generated">
            <a:extLst>
              <a:ext uri="{FF2B5EF4-FFF2-40B4-BE49-F238E27FC236}">
                <a16:creationId xmlns:a16="http://schemas.microsoft.com/office/drawing/2014/main" id="{2D1E4EF3-A88E-42C3-AAC7-F1211EAD8BC8}"/>
              </a:ext>
            </a:extLst>
          </p:cNvPr>
          <p:cNvPicPr>
            <a:picLocks noChangeAspect="1"/>
          </p:cNvPicPr>
          <p:nvPr/>
        </p:nvPicPr>
        <p:blipFill>
          <a:blip r:embed="rId2"/>
          <a:stretch>
            <a:fillRect/>
          </a:stretch>
        </p:blipFill>
        <p:spPr>
          <a:xfrm>
            <a:off x="439530" y="2088947"/>
            <a:ext cx="5338417" cy="3199147"/>
          </a:xfrm>
          <a:prstGeom prst="rect">
            <a:avLst/>
          </a:prstGeom>
        </p:spPr>
      </p:pic>
    </p:spTree>
    <p:extLst>
      <p:ext uri="{BB962C8B-B14F-4D97-AF65-F5344CB8AC3E}">
        <p14:creationId xmlns:p14="http://schemas.microsoft.com/office/powerpoint/2010/main" val="270383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F14A017B2A19594DAF62515843597092" ma:contentTypeVersion="9" ma:contentTypeDescription="" ma:contentTypeScope="" ma:versionID="9ab635226f53db6aa625adac55d7fa07">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106e22b60cf9d4e73540b6df772bcf20"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Announcements</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DE45BA4D-0661-4D77-8CF6-5A843BCE472A}"/>
</file>

<file path=customXml/itemProps2.xml><?xml version="1.0" encoding="utf-8"?>
<ds:datastoreItem xmlns:ds="http://schemas.openxmlformats.org/officeDocument/2006/customXml" ds:itemID="{2FC4A58B-F761-483C-B0AF-C31962C6187E}"/>
</file>

<file path=customXml/itemProps3.xml><?xml version="1.0" encoding="utf-8"?>
<ds:datastoreItem xmlns:ds="http://schemas.openxmlformats.org/officeDocument/2006/customXml" ds:itemID="{282BDB2E-EDCC-4597-AD6F-1FE99DAAAB4E}"/>
</file>

<file path=docProps/app.xml><?xml version="1.0" encoding="utf-8"?>
<Properties xmlns="http://schemas.openxmlformats.org/officeDocument/2006/extended-properties" xmlns:vt="http://schemas.openxmlformats.org/officeDocument/2006/docPropsVTypes">
  <Template>office theme</Template>
  <TotalTime>2</TotalTime>
  <Words>475</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Comic Sans MS</vt:lpstr>
      <vt:lpstr>MV Boli</vt:lpstr>
      <vt:lpstr>Source Sans Pro</vt:lpstr>
      <vt:lpstr>Source Sans Pro SemiBold</vt:lpstr>
      <vt:lpstr>FunkyShapesVTI</vt:lpstr>
      <vt:lpstr>Welcome Back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Morabito, Margaret     (ASD-W)</dc:creator>
  <cp:lastModifiedBy>Morabito, Margaret     (ASD-W)</cp:lastModifiedBy>
  <cp:revision>674</cp:revision>
  <dcterms:created xsi:type="dcterms:W3CDTF">2020-09-02T16:00:24Z</dcterms:created>
  <dcterms:modified xsi:type="dcterms:W3CDTF">2020-09-09T17:52:18Z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0x010100F2A1E1E4D320C749A22EC3F91FD053D600F14A017B2A19594DAF62515843597092</vt:lpwstr>
  </property>
</Properties>
</file>